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82" r:id="rId4"/>
    <p:sldId id="283" r:id="rId5"/>
    <p:sldId id="274" r:id="rId6"/>
    <p:sldId id="275" r:id="rId7"/>
    <p:sldId id="261" r:id="rId8"/>
    <p:sldId id="265" r:id="rId9"/>
    <p:sldId id="270" r:id="rId10"/>
    <p:sldId id="277" r:id="rId11"/>
    <p:sldId id="262" r:id="rId12"/>
    <p:sldId id="280" r:id="rId13"/>
    <p:sldId id="281" r:id="rId14"/>
    <p:sldId id="279" r:id="rId15"/>
    <p:sldId id="276" r:id="rId16"/>
    <p:sldId id="263" r:id="rId17"/>
    <p:sldId id="278" r:id="rId18"/>
    <p:sldId id="269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/>
    <p:restoredTop sz="82848"/>
  </p:normalViewPr>
  <p:slideViewPr>
    <p:cSldViewPr snapToGrid="0" snapToObjects="1">
      <p:cViewPr>
        <p:scale>
          <a:sx n="90" d="100"/>
          <a:sy n="90" d="100"/>
        </p:scale>
        <p:origin x="65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67661-C49F-8847-ACD9-69B53E1E05F9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77E0C-BC8A-E94A-8C0A-6918BA5BD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What accounts for this variability?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A 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helpful distinction for thinking about this </a:t>
            </a:r>
            <a:r>
              <a:rPr lang="en-US" sz="1200" dirty="0" err="1" smtClean="0">
                <a:latin typeface="Avenir Book" charset="0"/>
                <a:ea typeface="Avenir Book" charset="0"/>
                <a:cs typeface="Avenir Book" charset="0"/>
              </a:rPr>
              <a:t>hypothis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 is different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CORROLARY 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of 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hypohties</a:t>
            </a: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suggestsion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--- that environmental pressures may shape language evolution – has been termed the LHN</a:t>
            </a: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mechanism over multiple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… and this might account for</a:t>
            </a:r>
            <a:r>
              <a:rPr lang="en-US" baseline="0" dirty="0" smtClean="0"/>
              <a:t> the variability across languages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Evidence for relationship between these pressures and features of language at many levels of linguistic structure </a:t>
            </a:r>
            <a:r>
              <a:rPr lang="en-US" sz="1200" dirty="0" smtClean="0"/>
              <a:t>(Atkinson, 2011; Hay &amp; Bauer, 2007; Wichmann, Rama, &amp; Holman, 2011; </a:t>
            </a:r>
            <a:r>
              <a:rPr lang="en-US" sz="1200" dirty="0" err="1" smtClean="0"/>
              <a:t>Bentz</a:t>
            </a:r>
            <a:r>
              <a:rPr lang="en-US" sz="1200" dirty="0" smtClean="0"/>
              <a:t>, </a:t>
            </a:r>
            <a:r>
              <a:rPr lang="en-US" sz="1200" dirty="0" err="1" smtClean="0"/>
              <a:t>Verkerk</a:t>
            </a:r>
            <a:r>
              <a:rPr lang="en-US" sz="1200" dirty="0" smtClean="0"/>
              <a:t>, </a:t>
            </a:r>
            <a:r>
              <a:rPr lang="en-US" sz="1200" dirty="0" err="1" smtClean="0"/>
              <a:t>Kiela</a:t>
            </a:r>
            <a:r>
              <a:rPr lang="en-US" sz="1200" dirty="0" smtClean="0"/>
              <a:t>, Hill, &amp; Buttery, 2015; </a:t>
            </a:r>
            <a:r>
              <a:rPr lang="en-US" sz="1200" dirty="0" err="1" smtClean="0"/>
              <a:t>Lupyan</a:t>
            </a:r>
            <a:r>
              <a:rPr lang="en-US" sz="1200" dirty="0" smtClean="0"/>
              <a:t> &amp; Dale, 2010; </a:t>
            </a:r>
            <a:r>
              <a:rPr lang="en-US" sz="1200" dirty="0" err="1" smtClean="0"/>
              <a:t>Bentz</a:t>
            </a:r>
            <a:r>
              <a:rPr lang="en-US" sz="1200" dirty="0" smtClean="0"/>
              <a:t> &amp; Winter, 2013). </a:t>
            </a:r>
            <a:endParaRPr lang="en-US" sz="12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Density of speakers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Variability in speakers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Aspects of </a:t>
            </a:r>
            <a:r>
              <a:rPr lang="en-US" sz="1200" dirty="0" err="1" smtClean="0"/>
              <a:t>theobysucal</a:t>
            </a:r>
            <a:r>
              <a:rPr lang="en-US" sz="1200" baseline="0" dirty="0" smtClean="0"/>
              <a:t> environment</a:t>
            </a:r>
            <a:endParaRPr lang="en-US" sz="12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helpful distinction for thinking about this </a:t>
            </a:r>
            <a:r>
              <a:rPr lang="en-US" sz="1200" dirty="0" err="1" smtClean="0">
                <a:latin typeface="Avenir Book" charset="0"/>
                <a:ea typeface="Avenir Book" charset="0"/>
                <a:cs typeface="Avenir Book" charset="0"/>
              </a:rPr>
              <a:t>hypothis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 is different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A CORROLARY of 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hypohties</a:t>
            </a: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suggestsion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--- that environmental pressures may shape language evolution – has been termed the LHN</a:t>
            </a: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mechanism over multiple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… and this might account for</a:t>
            </a:r>
            <a:r>
              <a:rPr lang="en-US" baseline="0" dirty="0" smtClean="0"/>
              <a:t> the variability across languages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3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7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7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8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1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3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7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65EA1-1110-D349-AE97-0D040A8574FC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" y="1122363"/>
            <a:ext cx="11064240" cy="2387600"/>
          </a:xfrm>
        </p:spPr>
        <p:txBody>
          <a:bodyPr>
            <a:normAutofit/>
          </a:bodyPr>
          <a:lstStyle/>
          <a:p>
            <a:pPr algn="l"/>
            <a:r>
              <a:rPr lang="en-US" sz="6700" b="1" dirty="0">
                <a:solidFill>
                  <a:schemeClr val="accent1"/>
                </a:solidFill>
              </a:rPr>
              <a:t>Highways </a:t>
            </a:r>
            <a:r>
              <a:rPr lang="en-US" sz="6700" b="1" dirty="0" smtClean="0">
                <a:solidFill>
                  <a:schemeClr val="accent1"/>
                </a:solidFill>
              </a:rPr>
              <a:t>and words: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Does </a:t>
            </a:r>
            <a:r>
              <a:rPr lang="en-US" sz="4000" dirty="0" smtClean="0">
                <a:solidFill>
                  <a:schemeClr val="accent1"/>
                </a:solidFill>
              </a:rPr>
              <a:t>isolation predict cultural homogeneity and distinctiveness?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3309" y="3768436"/>
            <a:ext cx="4894811" cy="2798619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accent4"/>
                </a:solidFill>
              </a:rPr>
              <a:t>Anjali Bhatt &amp; Molly Lewis</a:t>
            </a:r>
          </a:p>
          <a:p>
            <a:pPr algn="r"/>
            <a:r>
              <a:rPr lang="en-US" sz="3200" dirty="0">
                <a:solidFill>
                  <a:schemeClr val="accent4"/>
                </a:solidFill>
              </a:rPr>
              <a:t>June 30</a:t>
            </a:r>
            <a:r>
              <a:rPr lang="en-US" sz="3200" baseline="30000" dirty="0">
                <a:solidFill>
                  <a:schemeClr val="accent4"/>
                </a:solidFill>
              </a:rPr>
              <a:t>th</a:t>
            </a:r>
            <a:r>
              <a:rPr lang="en-US" sz="3200" dirty="0">
                <a:solidFill>
                  <a:schemeClr val="accent4"/>
                </a:solidFill>
              </a:rPr>
              <a:t>, 2017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Summer Institute in Computational Social Science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0417" y="5097877"/>
            <a:ext cx="709156" cy="70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Demographic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xxx</a:t>
            </a:r>
          </a:p>
        </p:txBody>
      </p:sp>
      <p:sp>
        <p:nvSpPr>
          <p:cNvPr id="8" name="Rectangle 7"/>
          <p:cNvSpPr/>
          <p:nvPr/>
        </p:nvSpPr>
        <p:spPr>
          <a:xfrm>
            <a:off x="738996" y="5310423"/>
            <a:ext cx="4704542" cy="1090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smtClean="0"/>
              <a:t>Add </a:t>
            </a:r>
            <a:r>
              <a:rPr lang="en-US" dirty="0"/>
              <a:t>that we got demographic </a:t>
            </a:r>
            <a:r>
              <a:rPr lang="en-US" dirty="0" smtClean="0"/>
              <a:t>data, show demographic maps (and </a:t>
            </a:r>
            <a:r>
              <a:rPr lang="en-US" dirty="0"/>
              <a:t>plan to add it into our analyses)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16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59724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75" y="2333620"/>
            <a:ext cx="2368814" cy="28544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832" y="-428626"/>
            <a:ext cx="5646737" cy="160020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Li</a:t>
            </a:r>
            <a:r>
              <a:rPr lang="en-US" dirty="0" smtClean="0">
                <a:solidFill>
                  <a:schemeClr val="accent1"/>
                </a:solidFill>
              </a:rPr>
              <a:t>nguistic features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88" y="2321068"/>
            <a:ext cx="7167562" cy="2867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80" y="2321067"/>
            <a:ext cx="2379233" cy="2867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3" t="91136" r="42392"/>
          <a:stretch/>
        </p:blipFill>
        <p:spPr>
          <a:xfrm>
            <a:off x="3445669" y="5010149"/>
            <a:ext cx="697706" cy="2541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3" t="91136" r="42392"/>
          <a:stretch/>
        </p:blipFill>
        <p:spPr>
          <a:xfrm>
            <a:off x="8141494" y="4972049"/>
            <a:ext cx="697706" cy="25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and distance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6" y="1828159"/>
            <a:ext cx="4933950" cy="445913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96000" y="30829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Positive Sentiment: r = .</a:t>
            </a:r>
            <a:r>
              <a:rPr lang="is-IS" dirty="0" smtClean="0">
                <a:solidFill>
                  <a:srgbClr val="FF0000"/>
                </a:solidFill>
              </a:rPr>
              <a:t>13</a:t>
            </a:r>
          </a:p>
          <a:p>
            <a:pPr marL="457189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Log. Prop. Exclamations : r = .1</a:t>
            </a:r>
          </a:p>
          <a:p>
            <a:pPr marL="457189" lvl="1" indent="0">
              <a:buNone/>
            </a:pPr>
            <a:r>
              <a:rPr lang="en-US" dirty="0">
                <a:solidFill>
                  <a:srgbClr val="FF0000"/>
                </a:solidFill>
              </a:rPr>
              <a:t>Log </a:t>
            </a:r>
            <a:r>
              <a:rPr lang="en-US" dirty="0" smtClean="0">
                <a:solidFill>
                  <a:srgbClr val="FF0000"/>
                </a:solidFill>
              </a:rPr>
              <a:t>Prop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 smtClean="0">
                <a:solidFill>
                  <a:srgbClr val="FF0000"/>
                </a:solidFill>
              </a:rPr>
              <a:t>Capitalization</a:t>
            </a:r>
            <a:r>
              <a:rPr lang="en-US" dirty="0">
                <a:solidFill>
                  <a:srgbClr val="FF0000"/>
                </a:solidFill>
              </a:rPr>
              <a:t>: r = .15</a:t>
            </a:r>
          </a:p>
          <a:p>
            <a:pPr marL="457189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13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Within-town linguistic diversity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Is town x more variable linguistically than town y</a:t>
            </a:r>
            <a:r>
              <a:rPr lang="en-US" dirty="0" smtClean="0">
                <a:solidFill>
                  <a:schemeClr val="accent4"/>
                </a:solidFill>
              </a:rPr>
              <a:t>?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Multiple levels of variability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Vocabulary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Topics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Usage patterns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How </a:t>
            </a:r>
            <a:r>
              <a:rPr lang="en-US" dirty="0">
                <a:solidFill>
                  <a:schemeClr val="accent4"/>
                </a:solidFill>
              </a:rPr>
              <a:t>to measure this</a:t>
            </a:r>
            <a:r>
              <a:rPr lang="en-US" dirty="0" smtClean="0">
                <a:solidFill>
                  <a:schemeClr val="accent4"/>
                </a:solidFill>
              </a:rPr>
              <a:t>?</a:t>
            </a:r>
          </a:p>
          <a:p>
            <a:r>
              <a:rPr lang="en-US" smtClean="0">
                <a:solidFill>
                  <a:schemeClr val="accent4"/>
                </a:solidFill>
              </a:rPr>
              <a:t>Type-Token </a:t>
            </a:r>
            <a:r>
              <a:rPr lang="en-US" dirty="0" smtClean="0">
                <a:solidFill>
                  <a:schemeClr val="accent4"/>
                </a:solidFill>
              </a:rPr>
              <a:t>R</a:t>
            </a:r>
            <a:r>
              <a:rPr lang="en-US" smtClean="0">
                <a:solidFill>
                  <a:schemeClr val="accent4"/>
                </a:solidFill>
              </a:rPr>
              <a:t>atio</a:t>
            </a:r>
            <a:r>
              <a:rPr lang="en-US" dirty="0">
                <a:solidFill>
                  <a:schemeClr val="accent4"/>
                </a:solidFill>
              </a:rPr>
              <a:t>: N</a:t>
            </a:r>
            <a:r>
              <a:rPr lang="en-US" dirty="0" smtClean="0">
                <a:solidFill>
                  <a:schemeClr val="accent4"/>
                </a:solidFill>
              </a:rPr>
              <a:t>umber </a:t>
            </a:r>
            <a:r>
              <a:rPr lang="en-US" dirty="0">
                <a:solidFill>
                  <a:schemeClr val="accent4"/>
                </a:solidFill>
              </a:rPr>
              <a:t>of distinct words in </a:t>
            </a:r>
            <a:r>
              <a:rPr lang="en-US" dirty="0" smtClean="0">
                <a:solidFill>
                  <a:schemeClr val="accent4"/>
                </a:solidFill>
              </a:rPr>
              <a:t>each “corpus</a:t>
            </a:r>
            <a:r>
              <a:rPr lang="en-US" smtClean="0">
                <a:solidFill>
                  <a:schemeClr val="accent4"/>
                </a:solidFill>
              </a:rPr>
              <a:t>” ( = town)</a:t>
            </a:r>
            <a:endParaRPr lang="en-US" dirty="0" smtClean="0">
              <a:solidFill>
                <a:schemeClr val="accent4"/>
              </a:solidFill>
            </a:endParaRP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But</a:t>
            </a:r>
            <a:r>
              <a:rPr lang="en-US" dirty="0">
                <a:solidFill>
                  <a:schemeClr val="accent4"/>
                </a:solidFill>
              </a:rPr>
              <a:t>, not measure of within-town </a:t>
            </a:r>
            <a:r>
              <a:rPr lang="en-US" dirty="0" smtClean="0">
                <a:solidFill>
                  <a:schemeClr val="accent4"/>
                </a:solidFill>
              </a:rPr>
              <a:t>variability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Highly </a:t>
            </a:r>
            <a:r>
              <a:rPr lang="en-US" dirty="0">
                <a:solidFill>
                  <a:schemeClr val="accent4"/>
                </a:solidFill>
              </a:rPr>
              <a:t>correlated with length</a:t>
            </a:r>
            <a:endParaRPr lang="en-US" dirty="0" smtClean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7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Linguistic Distinctiveness (between towns)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We have yet to do</a:t>
            </a:r>
            <a:r>
              <a:rPr lang="mr-IN" sz="2000" dirty="0" smtClean="0">
                <a:solidFill>
                  <a:schemeClr val="accent4"/>
                </a:solidFill>
              </a:rPr>
              <a:t>…</a:t>
            </a:r>
            <a:endParaRPr lang="en-US" sz="20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3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6422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Future Directions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Account for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Demographics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Content variability (e.g., only examine Subway ® or pharmacies)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Variability in # reviews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Different measures of linguistic diversity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Different measures of migration/movement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Inflow and outflow in cities (e.g., Craigslist ads)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Employee movement between organizations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Gentrification patterns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71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Appendix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8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Highway Exits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8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>
                <a:solidFill>
                  <a:schemeClr val="accent1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95598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Towns in Iowa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462" y="5904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What are the sources of linguistic variability?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0313" y="2302018"/>
            <a:ext cx="9690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venir Book" charset="0"/>
                <a:ea typeface="Avenir Book" charset="0"/>
                <a:cs typeface="Avenir Book" charset="0"/>
              </a:rPr>
              <a:t>Linguistic Niche Hypothesis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tr-TR" sz="2400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tr-TR" sz="2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tr-TR" sz="2400" dirty="0">
                <a:latin typeface="Avenir Book" charset="0"/>
                <a:ea typeface="Avenir Book" charset="0"/>
                <a:cs typeface="Avenir Book" charset="0"/>
              </a:rPr>
              <a:t>&amp; </a:t>
            </a:r>
            <a:r>
              <a:rPr lang="tr-TR" sz="2400" dirty="0" err="1">
                <a:latin typeface="Avenir Book" charset="0"/>
                <a:ea typeface="Avenir Book" charset="0"/>
                <a:cs typeface="Avenir Book" charset="0"/>
              </a:rPr>
              <a:t>Dale</a:t>
            </a:r>
            <a:r>
              <a:rPr lang="tr-TR" sz="24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):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Language systems adapt to their environments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10313" y="3519028"/>
            <a:ext cx="6186332" cy="4293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Learnability pressures </a:t>
            </a:r>
            <a:r>
              <a:rPr lang="en-US" sz="2400" dirty="0"/>
              <a:t>as </a:t>
            </a:r>
            <a:r>
              <a:rPr lang="en-US" sz="2400" dirty="0"/>
              <a:t>one factor influencing the morphological complexity of a </a:t>
            </a:r>
            <a:r>
              <a:rPr lang="en-US" sz="2400" dirty="0"/>
              <a:t>language 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>
                <a:sym typeface="Wingdings"/>
              </a:rPr>
              <a:t>E.g., Languages spoken by many second-language learners should be structurally simper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20" y="3008320"/>
            <a:ext cx="3914242" cy="351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2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versation-clipart-chat-h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1509" r="10156" b="10227"/>
          <a:stretch/>
        </p:blipFill>
        <p:spPr>
          <a:xfrm>
            <a:off x="1981201" y="4143504"/>
            <a:ext cx="1590819" cy="156497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954348" y="5907758"/>
            <a:ext cx="1590819" cy="29049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96293" y="5907758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Avenir Book"/>
                <a:cs typeface="Avenir Book"/>
              </a:rPr>
              <a:t>In-the-moment timescale (minutes)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92072" y="5801926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 avenir book"/>
                <a:cs typeface=" avenir book"/>
              </a:rPr>
              <a:t>t</a:t>
            </a:r>
            <a:endParaRPr lang="en-US" sz="2400" i="1" dirty="0">
              <a:latin typeface=" avenir book"/>
              <a:cs typeface=" avenir book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836402" y="3320503"/>
            <a:ext cx="462610" cy="762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6" idx="2"/>
          </p:cNvCxnSpPr>
          <p:nvPr/>
        </p:nvCxnSpPr>
        <p:spPr>
          <a:xfrm flipH="1">
            <a:off x="3621774" y="3312377"/>
            <a:ext cx="2333456" cy="109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4391503" y="1362935"/>
            <a:ext cx="3676459" cy="1949442"/>
            <a:chOff x="917524" y="1445523"/>
            <a:chExt cx="3676459" cy="1949442"/>
          </a:xfrm>
        </p:grpSpPr>
        <p:grpSp>
          <p:nvGrpSpPr>
            <p:cNvPr id="15" name="Group 14"/>
            <p:cNvGrpSpPr/>
            <p:nvPr/>
          </p:nvGrpSpPr>
          <p:grpSpPr>
            <a:xfrm>
              <a:off x="1096620" y="1587419"/>
              <a:ext cx="3497363" cy="1767992"/>
              <a:chOff x="6168691" y="4968090"/>
              <a:chExt cx="3497363" cy="1767992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205922" y="5530646"/>
                <a:ext cx="2460132" cy="1205436"/>
                <a:chOff x="1753253" y="5083041"/>
                <a:chExt cx="2792457" cy="1368271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1998182" y="5205506"/>
                  <a:ext cx="1612896" cy="869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965029" y="5345490"/>
                  <a:ext cx="950319" cy="8966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3124408" y="5292101"/>
                  <a:ext cx="522539" cy="8634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Oval 27"/>
                <p:cNvSpPr/>
                <p:nvPr/>
              </p:nvSpPr>
              <p:spPr>
                <a:xfrm>
                  <a:off x="1753253" y="516998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2915348" y="61196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3611078" y="5083041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336025" y="5751871"/>
                  <a:ext cx="209685" cy="4192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203290" y="6032089"/>
                  <a:ext cx="209685" cy="4192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168691" y="4968090"/>
                <a:ext cx="956844" cy="562555"/>
                <a:chOff x="5838948" y="1457448"/>
                <a:chExt cx="1086098" cy="638547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5838948" y="14868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384223" y="1851066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6680117" y="145744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6083877" y="1579913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048008" y="1695950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6593283" y="1666508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7202035" y="5127274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  <a:endParaRPr lang="en-US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66" name="Rounded Rectangle 65"/>
            <p:cNvSpPr/>
            <p:nvPr/>
          </p:nvSpPr>
          <p:spPr>
            <a:xfrm>
              <a:off x="917524" y="1445523"/>
              <a:ext cx="3127456" cy="194944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863801" y="2300340"/>
            <a:ext cx="2694505" cy="1449896"/>
            <a:chOff x="4578595" y="1721248"/>
            <a:chExt cx="2694505" cy="1449896"/>
          </a:xfrm>
        </p:grpSpPr>
        <p:grpSp>
          <p:nvGrpSpPr>
            <p:cNvPr id="33" name="Group 32"/>
            <p:cNvGrpSpPr/>
            <p:nvPr/>
          </p:nvGrpSpPr>
          <p:grpSpPr>
            <a:xfrm>
              <a:off x="4721068" y="1840320"/>
              <a:ext cx="2353091" cy="1172357"/>
              <a:chOff x="6546693" y="1799947"/>
              <a:chExt cx="2353091" cy="11723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6546693" y="2191376"/>
                <a:ext cx="956844" cy="562555"/>
                <a:chOff x="5838948" y="1457448"/>
                <a:chExt cx="1086098" cy="638547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5838948" y="14868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384223" y="1851066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6680117" y="145744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/>
                <p:cNvCxnSpPr>
                  <a:stCxn id="37" idx="6"/>
                  <a:endCxn id="39" idx="2"/>
                </p:cNvCxnSpPr>
                <p:nvPr/>
              </p:nvCxnSpPr>
              <p:spPr>
                <a:xfrm flipV="1">
                  <a:off x="6083877" y="1579913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37" idx="5"/>
                  <a:endCxn id="38" idx="2"/>
                </p:cNvCxnSpPr>
                <p:nvPr/>
              </p:nvCxnSpPr>
              <p:spPr>
                <a:xfrm>
                  <a:off x="6048008" y="1695950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39" idx="3"/>
                  <a:endCxn id="38" idx="7"/>
                </p:cNvCxnSpPr>
                <p:nvPr/>
              </p:nvCxnSpPr>
              <p:spPr>
                <a:xfrm flipH="1">
                  <a:off x="6593283" y="1666508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/>
              <p:cNvGrpSpPr/>
              <p:nvPr/>
            </p:nvGrpSpPr>
            <p:grpSpPr>
              <a:xfrm>
                <a:off x="7928013" y="1827795"/>
                <a:ext cx="971771" cy="1144509"/>
                <a:chOff x="7335239" y="1334982"/>
                <a:chExt cx="1103042" cy="1299114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7335239" y="2024991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7880514" y="2389167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8176408" y="1995549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7580168" y="2118014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544299" y="2234051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8089574" y="2204609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7577819" y="1457447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8193352" y="1334982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7880514" y="1717964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 flipH="1">
                  <a:off x="7457704" y="1692987"/>
                  <a:ext cx="191976" cy="3320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7786879" y="1666507"/>
                  <a:ext cx="129504" cy="8732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8087800" y="1910586"/>
                  <a:ext cx="124477" cy="1208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7822748" y="1457447"/>
                  <a:ext cx="370604" cy="122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8298873" y="1579911"/>
                  <a:ext cx="16944" cy="41563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/>
              <p:cNvSpPr txBox="1"/>
              <p:nvPr/>
            </p:nvSpPr>
            <p:spPr>
              <a:xfrm>
                <a:off x="7475059" y="1799947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  <a:endParaRPr lang="en-US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4578595" y="1721248"/>
              <a:ext cx="2694505" cy="144989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993378" y="1850160"/>
            <a:ext cx="2048893" cy="1470343"/>
            <a:chOff x="6637907" y="3340842"/>
            <a:chExt cx="2048893" cy="1470343"/>
          </a:xfrm>
        </p:grpSpPr>
        <p:grpSp>
          <p:nvGrpSpPr>
            <p:cNvPr id="57" name="Group 56"/>
            <p:cNvGrpSpPr/>
            <p:nvPr/>
          </p:nvGrpSpPr>
          <p:grpSpPr>
            <a:xfrm>
              <a:off x="6853876" y="3394964"/>
              <a:ext cx="1702398" cy="1386726"/>
              <a:chOff x="759976" y="4757514"/>
              <a:chExt cx="1702398" cy="1386726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>
                <a:lum contrast="-23000"/>
              </a:blip>
              <a:stretch>
                <a:fillRect/>
              </a:stretch>
            </p:blipFill>
            <p:spPr>
              <a:xfrm flipH="1">
                <a:off x="759976" y="4757514"/>
                <a:ext cx="507713" cy="1327355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0021" y="5316967"/>
                <a:ext cx="642353" cy="827273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1343053" y="5446003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  <a:endParaRPr lang="en-US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70" name="Rounded Rectangle 69"/>
            <p:cNvSpPr/>
            <p:nvPr/>
          </p:nvSpPr>
          <p:spPr>
            <a:xfrm>
              <a:off x="6637907" y="3340842"/>
              <a:ext cx="2048893" cy="147034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6"/>
          <a:srcRect b="21295"/>
          <a:stretch/>
        </p:blipFill>
        <p:spPr>
          <a:xfrm>
            <a:off x="8129085" y="4093535"/>
            <a:ext cx="1570267" cy="1235890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H="1">
            <a:off x="3656052" y="3442448"/>
            <a:ext cx="4207749" cy="1434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7850684" y="4114090"/>
            <a:ext cx="2048893" cy="1470343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3656051" y="4653963"/>
            <a:ext cx="4194632" cy="7997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364947" y="198087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Linguistic Niche Hypothesis</a:t>
            </a:r>
            <a:endParaRPr lang="en-US" sz="4000" dirty="0"/>
          </a:p>
        </p:txBody>
      </p:sp>
      <p:sp>
        <p:nvSpPr>
          <p:cNvPr id="97" name="Rectangle 96"/>
          <p:cNvSpPr/>
          <p:nvPr/>
        </p:nvSpPr>
        <p:spPr>
          <a:xfrm>
            <a:off x="10365206" y="6263591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Nettle, 2012)</a:t>
            </a:r>
          </a:p>
        </p:txBody>
      </p:sp>
    </p:spTree>
    <p:extLst>
      <p:ext uri="{BB962C8B-B14F-4D97-AF65-F5344CB8AC3E}">
        <p14:creationId xmlns:p14="http://schemas.microsoft.com/office/powerpoint/2010/main" val="72890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What explains within-language variation?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“Code-switching”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9A9790"/>
              </a:clrFrom>
              <a:clrTo>
                <a:srgbClr val="9A979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100000" l="6198" r="91667">
                        <a14:foregroundMark x1="38958" y1="12083" x2="39375" y2="8750"/>
                        <a14:foregroundMark x1="66979" y1="16167" x2="68438" y2="10083"/>
                        <a14:foregroundMark x1="77865" y1="17667" x2="77552" y2="13083"/>
                        <a14:foregroundMark x1="75052" y1="6083" x2="74375" y2="5917"/>
                        <a14:backgroundMark x1="60052" y1="42250" x2="62865" y2="43917"/>
                        <a14:backgroundMark x1="85365" y1="52083" x2="84427" y2="62583"/>
                        <a14:backgroundMark x1="58542" y1="82333" x2="61250" y2="72000"/>
                        <a14:backgroundMark x1="37552" y1="22500" x2="37448" y2="25917"/>
                        <a14:backgroundMark x1="36406" y1="28000" x2="36250" y2="30583"/>
                        <a14:backgroundMark x1="35052" y1="35917" x2="35625" y2="35417"/>
                        <a14:backgroundMark x1="34740" y1="31083" x2="35208" y2="31833"/>
                        <a14:backgroundMark x1="73073" y1="96333" x2="74792" y2="99917"/>
                        <a14:backgroundMark x1="47292" y1="99417" x2="48073" y2="99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327797"/>
            <a:ext cx="5648325" cy="353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6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Can highways be cultural connectors?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accent4"/>
                </a:solidFill>
              </a:rPr>
              <a:t>Hypothesis 1</a:t>
            </a:r>
            <a:r>
              <a:rPr lang="en-US" dirty="0" smtClean="0">
                <a:solidFill>
                  <a:schemeClr val="accent4"/>
                </a:solidFill>
              </a:rPr>
              <a:t>: Towns further away from highways are more linguistically homogenous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i="1" dirty="0" smtClean="0">
                <a:solidFill>
                  <a:schemeClr val="accent4"/>
                </a:solidFill>
              </a:rPr>
              <a:t>Hypothesis 2</a:t>
            </a:r>
            <a:r>
              <a:rPr lang="en-US" dirty="0" smtClean="0">
                <a:solidFill>
                  <a:schemeClr val="accent4"/>
                </a:solidFill>
              </a:rPr>
              <a:t>: Towns further away from highways are more linguistically distinctive from each other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32473" y="2327564"/>
            <a:ext cx="1496291" cy="342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Highways as operationalization of migration (movement of people)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5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3314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Iowa as a pilot study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Highway exits from </a:t>
            </a:r>
            <a:r>
              <a:rPr lang="en-US" sz="2000" dirty="0" err="1" smtClean="0">
                <a:solidFill>
                  <a:schemeClr val="accent4"/>
                </a:solidFill>
              </a:rPr>
              <a:t>OpenStreetMap</a:t>
            </a:r>
            <a:r>
              <a:rPr lang="en-US" sz="2000" dirty="0" smtClean="0">
                <a:solidFill>
                  <a:schemeClr val="accent4"/>
                </a:solidFill>
              </a:rPr>
              <a:t> (includes nearby exits outside of Iowa)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946 incorporated cities in Iowa, excluding Des Moines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Driving time to highway ranges from 2 to 83 min (median of 20 min)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32473" y="2327564"/>
            <a:ext cx="1496291" cy="342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 PLOT LEGEND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4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0013" y="1299862"/>
            <a:ext cx="7451987" cy="42582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Text from Google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lace reviews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Fetch all reviews for establishments within a 5km radius of city centers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24,469 total reviews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Retain 546 cities with at least 5 reviews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endParaRPr lang="en-US" sz="2000" dirty="0" smtClean="0">
              <a:solidFill>
                <a:schemeClr val="accent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46648" y="1600489"/>
            <a:ext cx="1496291" cy="342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REDO PLOT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8996" y="5310423"/>
            <a:ext cx="4704542" cy="1090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example reviews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32" y="3216086"/>
            <a:ext cx="5501723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anford GSB">
      <a:dk1>
        <a:srgbClr val="000000"/>
      </a:dk1>
      <a:lt1>
        <a:srgbClr val="FFFFFF"/>
      </a:lt1>
      <a:dk2>
        <a:srgbClr val="A4001D"/>
      </a:dk2>
      <a:lt2>
        <a:srgbClr val="FFFFFF"/>
      </a:lt2>
      <a:accent1>
        <a:srgbClr val="A4001D"/>
      </a:accent1>
      <a:accent2>
        <a:srgbClr val="7D021F"/>
      </a:accent2>
      <a:accent3>
        <a:srgbClr val="A6A6A6"/>
      </a:accent3>
      <a:accent4>
        <a:srgbClr val="595959"/>
      </a:accent4>
      <a:accent5>
        <a:srgbClr val="DDC59C"/>
      </a:accent5>
      <a:accent6>
        <a:srgbClr val="B57A21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616</TotalTime>
  <Words>691</Words>
  <Application>Microsoft Macintosh PowerPoint</Application>
  <PresentationFormat>Widescreen</PresentationFormat>
  <Paragraphs>137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 avenir book</vt:lpstr>
      <vt:lpstr>Avenir Book</vt:lpstr>
      <vt:lpstr>Calibri</vt:lpstr>
      <vt:lpstr>Wingdings</vt:lpstr>
      <vt:lpstr>Arial</vt:lpstr>
      <vt:lpstr>Office Theme</vt:lpstr>
      <vt:lpstr>Highways and words: Does isolation predict cultural homogeneity and distinctiveness?</vt:lpstr>
      <vt:lpstr>PowerPoint Presentation</vt:lpstr>
      <vt:lpstr>What are the sources of linguistic variability?</vt:lpstr>
      <vt:lpstr>Linguistic Niche Hypothesis</vt:lpstr>
      <vt:lpstr>What explains within-language variation?</vt:lpstr>
      <vt:lpstr>Can highways be cultural connectors?</vt:lpstr>
      <vt:lpstr>PowerPoint Presentation</vt:lpstr>
      <vt:lpstr>Iowa as a pilot study</vt:lpstr>
      <vt:lpstr>Text from Google place reviews</vt:lpstr>
      <vt:lpstr>Demographic data</vt:lpstr>
      <vt:lpstr>PowerPoint Presentation</vt:lpstr>
      <vt:lpstr>Linguistic features</vt:lpstr>
      <vt:lpstr>Emotion and distance</vt:lpstr>
      <vt:lpstr>Within-town linguistic diversity</vt:lpstr>
      <vt:lpstr>Linguistic Distinctiveness (between towns)</vt:lpstr>
      <vt:lpstr>PowerPoint Presentation</vt:lpstr>
      <vt:lpstr>Future Directions</vt:lpstr>
      <vt:lpstr>Appendix</vt:lpstr>
      <vt:lpstr>Highway Exits</vt:lpstr>
      <vt:lpstr>Towns in Iowa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Highways and words: Does transience predict cultural diversity?</dc:title>
  <dc:creator>Anjali Bhatt</dc:creator>
  <cp:lastModifiedBy>molly lewis</cp:lastModifiedBy>
  <cp:revision>29</cp:revision>
  <dcterms:created xsi:type="dcterms:W3CDTF">2017-06-29T18:39:41Z</dcterms:created>
  <dcterms:modified xsi:type="dcterms:W3CDTF">2017-06-30T15:20:04Z</dcterms:modified>
</cp:coreProperties>
</file>